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9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4" r:id="rId29"/>
    <p:sldId id="288" r:id="rId30"/>
    <p:sldId id="271" r:id="rId31"/>
    <p:sldId id="277" r:id="rId32"/>
    <p:sldId id="279" r:id="rId33"/>
    <p:sldId id="280" r:id="rId34"/>
    <p:sldId id="285" r:id="rId35"/>
    <p:sldId id="286" r:id="rId36"/>
    <p:sldId id="281" r:id="rId37"/>
    <p:sldId id="274" r:id="rId38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17.01.2019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CPSs </a:t>
            </a:r>
            <a:r>
              <a:rPr lang="en-US" sz="2400" dirty="0" smtClean="0"/>
              <a:t>are not </a:t>
            </a:r>
            <a:r>
              <a:rPr lang="en-US" sz="2400" dirty="0" err="1"/>
              <a:t>IoTs</a:t>
            </a:r>
            <a:r>
              <a:rPr lang="en-US" sz="2400" dirty="0"/>
              <a:t>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internet of </a:t>
            </a:r>
            <a:r>
              <a:rPr lang="en-US" sz="2400" dirty="0" smtClean="0"/>
              <a:t>things (</a:t>
            </a:r>
            <a:r>
              <a:rPr lang="en-US" sz="2400" dirty="0" err="1" smtClean="0"/>
              <a:t>IoT</a:t>
            </a:r>
            <a:r>
              <a:rPr lang="en-US" sz="2400" dirty="0" smtClean="0"/>
              <a:t>) </a:t>
            </a:r>
            <a:r>
              <a:rPr lang="en-US" sz="2400" dirty="0"/>
              <a:t>is a difficult concept to define precisely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000" dirty="0"/>
              <a:t>The 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66" y="3641642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Safety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system</a:t>
            </a:r>
            <a:r>
              <a:rPr lang="de-DE" sz="2400" dirty="0"/>
              <a:t>?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endParaRPr lang="en-US" sz="2000" dirty="0"/>
          </a:p>
          <a:p>
            <a:r>
              <a:rPr lang="en-US" sz="2000" dirty="0"/>
              <a:t>Attacks during physical access to the </a:t>
            </a:r>
            <a:r>
              <a:rPr lang="en-US" sz="2000" dirty="0" smtClean="0"/>
              <a:t>vehicle</a:t>
            </a:r>
          </a:p>
          <a:p>
            <a:endParaRPr lang="en-US" sz="2000" dirty="0"/>
          </a:p>
          <a:p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</a:t>
            </a:r>
            <a:br>
              <a:rPr lang="en-US" sz="2400" dirty="0"/>
            </a:br>
            <a:r>
              <a:rPr lang="en-US" sz="2400" dirty="0"/>
              <a:t>What does this mean for a secure connection over the Internet?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2461877"/>
            <a:ext cx="2995750" cy="3095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57" y="2673218"/>
            <a:ext cx="2586652" cy="26725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93385" y="6301043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8" name="Rechteck 7"/>
          <p:cNvSpPr/>
          <p:nvPr/>
        </p:nvSpPr>
        <p:spPr>
          <a:xfrm>
            <a:off x="653142" y="256610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968027" y="2461877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142" y="5095430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519325" y="5095430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07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connection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 smtClean="0"/>
              <a:t>possible</a:t>
            </a:r>
            <a:r>
              <a:rPr lang="de-DE" b="1" dirty="0" smtClean="0"/>
              <a:t>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secure 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59132"/>
            <a:ext cx="6842280" cy="3238474"/>
          </a:xfrm>
        </p:spPr>
        <p:txBody>
          <a:bodyPr/>
          <a:lstStyle/>
          <a:p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endParaRPr lang="de-DE" sz="2000" dirty="0" smtClean="0"/>
          </a:p>
          <a:p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endParaRPr lang="en-US" sz="2000" dirty="0" smtClean="0"/>
          </a:p>
          <a:p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832393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37847"/>
            <a:ext cx="7783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 advantages does digitalization offer 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the </a:t>
            </a:r>
            <a:r>
              <a:rPr lang="en-US" sz="3200" dirty="0">
                <a:solidFill>
                  <a:srgbClr val="FF0000"/>
                </a:solidFill>
              </a:rPr>
              <a:t>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32393" y="5136273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FF0000"/>
                </a:solidFill>
              </a:rPr>
              <a:t>can we use </a:t>
            </a:r>
            <a:r>
              <a:rPr lang="en-US" sz="3200" dirty="0" smtClean="0">
                <a:solidFill>
                  <a:srgbClr val="FF0000"/>
                </a:solidFill>
              </a:rPr>
              <a:t>the digitalization and CPSs </a:t>
            </a:r>
            <a:r>
              <a:rPr lang="en-US" sz="3200" dirty="0">
                <a:solidFill>
                  <a:srgbClr val="FF0000"/>
                </a:solidFill>
              </a:rPr>
              <a:t>for </a:t>
            </a:r>
            <a:r>
              <a:rPr lang="en-US" sz="3200" dirty="0" smtClean="0">
                <a:solidFill>
                  <a:srgbClr val="FF0000"/>
                </a:solidFill>
              </a:rPr>
              <a:t>our test benches?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2" grpId="0"/>
      <p:bldP spid="26" grpId="0"/>
      <p:bldP spid="2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05" y="3888422"/>
            <a:ext cx="2105195" cy="1496600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1306378" y="1893358"/>
            <a:ext cx="2955909" cy="1711560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1447781" y="3750061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723653" y="541299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5167359" y="5424208"/>
            <a:ext cx="3531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 Object(s)</a:t>
            </a:r>
            <a:endParaRPr lang="de-DE" sz="2400" dirty="0"/>
          </a:p>
        </p:txBody>
      </p:sp>
      <p:sp>
        <p:nvSpPr>
          <p:cNvPr id="16" name="Rechteck 15"/>
          <p:cNvSpPr/>
          <p:nvPr/>
        </p:nvSpPr>
        <p:spPr>
          <a:xfrm>
            <a:off x="872345" y="1494753"/>
            <a:ext cx="38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 Object(s)</a:t>
            </a:r>
            <a:endParaRPr lang="de-DE" sz="2400" dirty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872345" y="807937"/>
            <a:ext cx="8224105" cy="62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Digitisation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/>
              <a:t> </a:t>
            </a:r>
            <a:r>
              <a:rPr lang="de-DE" b="1" dirty="0" smtClean="0"/>
              <a:t>Test </a:t>
            </a:r>
            <a:r>
              <a:rPr lang="de-DE" b="1" dirty="0" err="1" smtClean="0"/>
              <a:t>Benches</a:t>
            </a:r>
            <a:r>
              <a:rPr lang="de-DE" b="1" dirty="0"/>
              <a:t>?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7" y="2272288"/>
            <a:ext cx="912464" cy="10637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52" y="1801729"/>
            <a:ext cx="2387600" cy="1656398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 rot="10800000">
            <a:off x="4365255" y="204902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>
            <a:off x="4378357" y="263119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 rot="10800000">
            <a:off x="4087458" y="400047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/>
          <p:cNvSpPr/>
          <p:nvPr/>
        </p:nvSpPr>
        <p:spPr>
          <a:xfrm>
            <a:off x="4100560" y="458264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 rot="5400000">
            <a:off x="1762603" y="3169445"/>
            <a:ext cx="1079901" cy="1140966"/>
            <a:chOff x="5230961" y="3043418"/>
            <a:chExt cx="1079901" cy="1140966"/>
          </a:xfrm>
        </p:grpSpPr>
        <p:sp>
          <p:nvSpPr>
            <p:cNvPr id="24" name="Pfeil nach rechts 23"/>
            <p:cNvSpPr/>
            <p:nvPr/>
          </p:nvSpPr>
          <p:spPr>
            <a:xfrm rot="10800000">
              <a:off x="5230961" y="3043418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/>
            <p:cNvSpPr/>
            <p:nvPr/>
          </p:nvSpPr>
          <p:spPr>
            <a:xfrm>
              <a:off x="5244063" y="3625584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/>
          <p:cNvSpPr/>
          <p:nvPr/>
        </p:nvSpPr>
        <p:spPr>
          <a:xfrm>
            <a:off x="6553080" y="2114862"/>
            <a:ext cx="2527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Management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2136AEA7-FFCE-4323-9E8D-40E4B5352A52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28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030097" y="937089"/>
            <a:ext cx="7785720" cy="1805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Digitisation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ystems?</a:t>
            </a:r>
            <a:endParaRPr lang="de-DE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de-DE" sz="28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</a:t>
            </a:r>
            <a:r>
              <a:rPr lang="de-DE" sz="2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physical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ystems!</a:t>
            </a:r>
            <a:endParaRPr lang="de-DE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Combination of computer and software components with mechanics and/or electronics as well as networking of the components with each other.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849206" y="6041920"/>
            <a:ext cx="7179480" cy="447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100" dirty="0"/>
              <a:t>Definition: Arbeitskreis Industrie 4.0</a:t>
            </a:r>
          </a:p>
          <a:p>
            <a:pPr>
              <a:lnSpc>
                <a:spcPct val="100000"/>
              </a:lnSpc>
            </a:pPr>
            <a:r>
              <a:rPr lang="de-DE" sz="1100" dirty="0"/>
              <a:t>Quelle: Fraunhofer IESE, </a:t>
            </a:r>
            <a:r>
              <a:rPr lang="de-DE" sz="1100" dirty="0" smtClean="0"/>
              <a:t>iese.fraunhofer.de/de/</a:t>
            </a:r>
            <a:r>
              <a:rPr lang="de-DE" sz="1100" dirty="0" err="1" smtClean="0"/>
              <a:t>innovation_trends</a:t>
            </a:r>
            <a:r>
              <a:rPr lang="de-DE" sz="1100" dirty="0" smtClean="0"/>
              <a:t>/industrie4_0.html, SMA.de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/>
        </p:blipFill>
        <p:spPr>
          <a:xfrm>
            <a:off x="2453089" y="2816234"/>
            <a:ext cx="4237102" cy="2638899"/>
          </a:xfrm>
          <a:prstGeom prst="rect">
            <a:avLst/>
          </a:prstGeom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5627969" y="3734786"/>
            <a:ext cx="1052231" cy="1836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16801" y="2811106"/>
            <a:ext cx="852848" cy="860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unten 2"/>
          <p:cNvSpPr/>
          <p:nvPr/>
        </p:nvSpPr>
        <p:spPr>
          <a:xfrm rot="13006446">
            <a:off x="3109386" y="5264162"/>
            <a:ext cx="383177" cy="49044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6680200" y="457400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Cyber-</a:t>
            </a:r>
            <a:r>
              <a:rPr lang="de-DE" dirty="0" err="1"/>
              <a:t>physical</a:t>
            </a:r>
            <a:endParaRPr lang="de-DE" dirty="0"/>
          </a:p>
          <a:p>
            <a:r>
              <a:rPr lang="de-DE" dirty="0"/>
              <a:t>Objects (CPOs)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65788" y="4859552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 of </a:t>
            </a:r>
          </a:p>
          <a:p>
            <a:r>
              <a:rPr lang="en-US" dirty="0"/>
              <a:t>Regulation of </a:t>
            </a:r>
          </a:p>
          <a:p>
            <a:r>
              <a:rPr lang="en-US" dirty="0"/>
              <a:t>energy flows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546190" y="3100994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Digital </a:t>
            </a:r>
            <a:r>
              <a:rPr lang="de-DE" dirty="0" smtClean="0"/>
              <a:t>Image </a:t>
            </a:r>
            <a:r>
              <a:rPr lang="de-DE" dirty="0" err="1"/>
              <a:t>or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Digital </a:t>
            </a:r>
            <a:r>
              <a:rPr lang="de-DE" dirty="0" err="1"/>
              <a:t>A</a:t>
            </a:r>
            <a:r>
              <a:rPr lang="de-DE" dirty="0" err="1" smtClean="0"/>
              <a:t>bstractions</a:t>
            </a:r>
            <a:endParaRPr lang="de-DE" dirty="0" smtClean="0"/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System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4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8" name="Textfeld 157"/>
          <p:cNvSpPr txBox="1"/>
          <p:nvPr/>
        </p:nvSpPr>
        <p:spPr>
          <a:xfrm>
            <a:off x="4958745" y="1026792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Abstraktion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Digitalisierung</a:t>
            </a:r>
            <a:br>
              <a:rPr lang="de-DE" dirty="0" smtClean="0"/>
            </a:br>
            <a:r>
              <a:rPr lang="de-DE" dirty="0" smtClean="0"/>
              <a:t>der Anlage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Schnittstelle für die</a:t>
            </a:r>
            <a:br>
              <a:rPr lang="de-DE" dirty="0" smtClean="0"/>
            </a:br>
            <a:r>
              <a:rPr lang="de-DE" dirty="0" smtClean="0"/>
              <a:t>Managementschicht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der CPOs</a:t>
            </a:r>
          </a:p>
        </p:txBody>
      </p:sp>
      <p:sp>
        <p:nvSpPr>
          <p:cNvPr id="160" name="Textfeld 159"/>
          <p:cNvSpPr txBox="1"/>
          <p:nvPr/>
        </p:nvSpPr>
        <p:spPr>
          <a:xfrm>
            <a:off x="4476727" y="4934969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4483501" y="536619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4483829" y="5788601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6275876" y="2747638"/>
            <a:ext cx="2847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i="1" dirty="0" smtClean="0"/>
              <a:t>Projekt </a:t>
            </a:r>
            <a:r>
              <a:rPr lang="de-DE" i="1" dirty="0" err="1"/>
              <a:t>MYiTOPS</a:t>
            </a:r>
            <a:r>
              <a:rPr lang="de-DE" i="1" dirty="0"/>
              <a:t> (gefördert von BWS plus mit 110 000 Euro) 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Doppelabschluss-programme </a:t>
            </a:r>
            <a:r>
              <a:rPr lang="de-DE" dirty="0"/>
              <a:t>(Bachelor)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853632" y="4113174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allAtOnce"/>
      <p:bldP spid="160" grpId="0" build="allAtOnce"/>
      <p:bldP spid="161" grpId="0" build="allAtOnce"/>
      <p:bldP spid="162" grpId="0" build="allAtOnce"/>
      <p:bldP spid="163" grpId="0" build="allAtOnce"/>
      <p:bldP spid="164" grpId="0" build="allAtOnce"/>
      <p:bldP spid="169" grpId="0" build="allAtOnce"/>
      <p:bldP spid="170" grpId="0" build="allAtOnce"/>
      <p:bldP spid="171" grpId="0" build="allAtOnce"/>
      <p:bldP spid="172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61425" y="1754251"/>
            <a:ext cx="7467040" cy="49083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R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equirements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HS-UMT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enches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System 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ontrolling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Sensor/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Actor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/>
              <a:t> </a:t>
            </a:r>
            <a:r>
              <a:rPr lang="de-DE" sz="1600" dirty="0" err="1" smtClean="0"/>
              <a:t>introduction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961425" y="1129651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 different </a:t>
            </a:r>
            <a:r>
              <a:rPr lang="de-DE" dirty="0" err="1"/>
              <a:t>possibilities</a:t>
            </a:r>
            <a:r>
              <a:rPr lang="de-DE" dirty="0"/>
              <a:t>: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87994" y="2171699"/>
            <a:ext cx="6851106" cy="3055257"/>
          </a:xfrm>
        </p:spPr>
        <p:txBody>
          <a:bodyPr/>
          <a:lstStyle/>
          <a:p>
            <a:endParaRPr lang="de-DE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of the visualization and usability of energy flows of combined heat and power units (CHPs) on a touch screen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weather data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Conception of the management of BHKWs for the </a:t>
            </a:r>
            <a:r>
              <a:rPr lang="en-US" sz="1800" dirty="0" err="1"/>
              <a:t>eMobility</a:t>
            </a:r>
            <a:r>
              <a:rPr lang="en-US" sz="1800" dirty="0"/>
              <a:t> (charging station</a:t>
            </a:r>
            <a:r>
              <a:rPr lang="en-US" sz="1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Development and integration of an electrical storage </a:t>
            </a:r>
            <a:r>
              <a:rPr lang="en-US" sz="1800" dirty="0" smtClean="0"/>
              <a:t>device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Control of test benches and energy systems via the Internet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585800"/>
            <a:ext cx="8228880" cy="2429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It lets you and others work together on projects from anywhere.</a:t>
            </a:r>
            <a:endParaRPr lang="de-DE" sz="4400" dirty="0"/>
          </a:p>
        </p:txBody>
      </p:sp>
      <p:sp>
        <p:nvSpPr>
          <p:cNvPr id="4" name="Rechteck 3"/>
          <p:cNvSpPr/>
          <p:nvPr/>
        </p:nvSpPr>
        <p:spPr>
          <a:xfrm>
            <a:off x="549992" y="3932334"/>
            <a:ext cx="848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do I have to do to use </a:t>
            </a:r>
            <a:r>
              <a:rPr lang="en-US" sz="4000" dirty="0" smtClean="0">
                <a:solidFill>
                  <a:srgbClr val="FF0000"/>
                </a:solidFill>
              </a:rPr>
              <a:t>GitHub</a:t>
            </a:r>
            <a:r>
              <a:rPr lang="en-US" sz="4000" dirty="0">
                <a:solidFill>
                  <a:srgbClr val="FF0000"/>
                </a:solidFill>
              </a:rPr>
              <a:t>?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49992" y="4640220"/>
            <a:ext cx="7885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When would you want to learn it? 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49992" y="5348106"/>
            <a:ext cx="3635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can I do?</a:t>
            </a:r>
            <a:endParaRPr lang="de-DE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1581</Words>
  <Application>Microsoft Office PowerPoint</Application>
  <PresentationFormat>Bildschirmpräsentation (4:3)</PresentationFormat>
  <Paragraphs>301</Paragraphs>
  <Slides>34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34</vt:i4>
      </vt:variant>
    </vt:vector>
  </HeadingPairs>
  <TitlesOfParts>
    <vt:vector size="45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Safety und security technical systems. How?</vt:lpstr>
      <vt:lpstr>The Internet is a public space!  What does this mean for a secure connection over the Internet?</vt:lpstr>
      <vt:lpstr>How can we establish a secure connection?</vt:lpstr>
      <vt:lpstr>PowerPoint-Präsentation</vt:lpstr>
      <vt:lpstr>Cyber-physical Test Benches Remotely Controlled via Internet </vt:lpstr>
      <vt:lpstr>Lunch Break!  See you soon…</vt:lpstr>
      <vt:lpstr>PowerPoint-Präsentation</vt:lpstr>
      <vt:lpstr>PowerPoint-Präsentation</vt:lpstr>
      <vt:lpstr>PowerPoint-Präsentation</vt:lpstr>
      <vt:lpstr>Opens different possibilities:</vt:lpstr>
      <vt:lpstr>How can we work together in the future?</vt:lpstr>
      <vt:lpstr>What is GitHub?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2452</cp:revision>
  <cp:lastPrinted>2019-01-14T15:12:12Z</cp:lastPrinted>
  <dcterms:created xsi:type="dcterms:W3CDTF">2010-11-26T16:10:18Z</dcterms:created>
  <dcterms:modified xsi:type="dcterms:W3CDTF">2019-01-17T12:42:03Z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